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4"/>
  </p:sldMasterIdLst>
  <p:notesMasterIdLst>
    <p:notesMasterId r:id="rId55"/>
  </p:notesMasterIdLst>
  <p:sldIdLst>
    <p:sldId id="256" r:id="rId5"/>
    <p:sldId id="260" r:id="rId6"/>
    <p:sldId id="307" r:id="rId7"/>
    <p:sldId id="261" r:id="rId8"/>
    <p:sldId id="264" r:id="rId9"/>
    <p:sldId id="305" r:id="rId10"/>
    <p:sldId id="338" r:id="rId11"/>
    <p:sldId id="259" r:id="rId12"/>
    <p:sldId id="306" r:id="rId13"/>
    <p:sldId id="263" r:id="rId14"/>
    <p:sldId id="309" r:id="rId15"/>
    <p:sldId id="310" r:id="rId16"/>
    <p:sldId id="339" r:id="rId17"/>
    <p:sldId id="272" r:id="rId18"/>
    <p:sldId id="317" r:id="rId19"/>
    <p:sldId id="316" r:id="rId20"/>
    <p:sldId id="318" r:id="rId21"/>
    <p:sldId id="319" r:id="rId22"/>
    <p:sldId id="308" r:id="rId23"/>
    <p:sldId id="312" r:id="rId24"/>
    <p:sldId id="313" r:id="rId25"/>
    <p:sldId id="314" r:id="rId26"/>
    <p:sldId id="320" r:id="rId27"/>
    <p:sldId id="321" r:id="rId28"/>
    <p:sldId id="322" r:id="rId29"/>
    <p:sldId id="323" r:id="rId30"/>
    <p:sldId id="333" r:id="rId31"/>
    <p:sldId id="334" r:id="rId32"/>
    <p:sldId id="335" r:id="rId33"/>
    <p:sldId id="336" r:id="rId34"/>
    <p:sldId id="337" r:id="rId35"/>
    <p:sldId id="315" r:id="rId36"/>
    <p:sldId id="329" r:id="rId37"/>
    <p:sldId id="267" r:id="rId38"/>
    <p:sldId id="346" r:id="rId39"/>
    <p:sldId id="347" r:id="rId40"/>
    <p:sldId id="324" r:id="rId41"/>
    <p:sldId id="345" r:id="rId42"/>
    <p:sldId id="325" r:id="rId43"/>
    <p:sldId id="343" r:id="rId44"/>
    <p:sldId id="344" r:id="rId45"/>
    <p:sldId id="326" r:id="rId46"/>
    <p:sldId id="331" r:id="rId47"/>
    <p:sldId id="342" r:id="rId48"/>
    <p:sldId id="327" r:id="rId49"/>
    <p:sldId id="341" r:id="rId50"/>
    <p:sldId id="328" r:id="rId51"/>
    <p:sldId id="340" r:id="rId52"/>
    <p:sldId id="332" r:id="rId53"/>
    <p:sldId id="330" r:id="rId54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56"/>
      <p:bold r:id="rId57"/>
      <p:italic r:id="rId58"/>
      <p:boldItalic r:id="rId59"/>
    </p:embeddedFont>
    <p:embeddedFont>
      <p:font typeface="Montserrat ExtraBold" panose="00000900000000000000" pitchFamily="2" charset="0"/>
      <p:bold r:id="rId60"/>
    </p:embeddedFont>
    <p:embeddedFont>
      <p:font typeface="Montserrat ExtraLight" panose="00000300000000000000" pitchFamily="2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B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EC149B-1837-A458-C577-59FB87037125}" v="1033" dt="2023-12-29T13:17:36.018"/>
    <p1510:client id="{9CE8F3EF-8429-44C9-AF73-3DCD44D2ABC3}" v="1006" dt="2023-12-30T09:44:33.880"/>
    <p1510:client id="{A15B7238-65F6-4C2B-BA75-30AEFB43F387}" v="181" dt="2023-12-29T11:32:24.030"/>
    <p1510:client id="{E26DCC1F-3397-BF71-472F-AEE0665F421E}" v="25" dt="2023-12-30T02:50:19.341"/>
    <p1510:client id="{FB531CC6-FC85-F07B-710E-11728C80DD18}" v="32" dt="2023-12-30T07:32:52.079"/>
  </p1510:revLst>
</p1510:revInfo>
</file>

<file path=ppt/tableStyles.xml><?xml version="1.0" encoding="utf-8"?>
<a:tblStyleLst xmlns:a="http://schemas.openxmlformats.org/drawingml/2006/main" def="{34AC84DF-0F90-4739-A74C-8F8E42A20C2F}">
  <a:tblStyle styleId="{34AC84DF-0F90-4739-A74C-8F8E42A20C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92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51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8.fntdata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3.fntdata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font" Target="fonts/font6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4.fntdata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2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5.fntdata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9E06566F-BE55-04D4-ACEE-486814D88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>
            <a:extLst>
              <a:ext uri="{FF2B5EF4-FFF2-40B4-BE49-F238E27FC236}">
                <a16:creationId xmlns:a16="http://schemas.microsoft.com/office/drawing/2014/main" id="{662D5BF7-A5AA-31FE-3EEC-00DDC20178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>
            <a:extLst>
              <a:ext uri="{FF2B5EF4-FFF2-40B4-BE49-F238E27FC236}">
                <a16:creationId xmlns:a16="http://schemas.microsoft.com/office/drawing/2014/main" id="{2A786AAD-EAE2-878E-7B63-E288C78D4B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90036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85C3FF88-4F6D-3B42-721D-443EAE78A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>
            <a:extLst>
              <a:ext uri="{FF2B5EF4-FFF2-40B4-BE49-F238E27FC236}">
                <a16:creationId xmlns:a16="http://schemas.microsoft.com/office/drawing/2014/main" id="{56F64872-9406-DF1E-EEDC-7235623CA8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>
            <a:extLst>
              <a:ext uri="{FF2B5EF4-FFF2-40B4-BE49-F238E27FC236}">
                <a16:creationId xmlns:a16="http://schemas.microsoft.com/office/drawing/2014/main" id="{483C063F-45D6-2A77-ABEB-1A2CAEDC03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2631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85C3FF88-4F6D-3B42-721D-443EAE78A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>
            <a:extLst>
              <a:ext uri="{FF2B5EF4-FFF2-40B4-BE49-F238E27FC236}">
                <a16:creationId xmlns:a16="http://schemas.microsoft.com/office/drawing/2014/main" id="{56F64872-9406-DF1E-EEDC-7235623CA8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>
            <a:extLst>
              <a:ext uri="{FF2B5EF4-FFF2-40B4-BE49-F238E27FC236}">
                <a16:creationId xmlns:a16="http://schemas.microsoft.com/office/drawing/2014/main" id="{483C063F-45D6-2A77-ABEB-1A2CAEDC03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5823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7f9262ee2f_0_26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7f9262ee2f_0_26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>
          <a:extLst>
            <a:ext uri="{FF2B5EF4-FFF2-40B4-BE49-F238E27FC236}">
              <a16:creationId xmlns:a16="http://schemas.microsoft.com/office/drawing/2014/main" id="{68B32101-C0FE-F77E-BF41-C9C0140A9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7f9262ee2f_0_26105:notes">
            <a:extLst>
              <a:ext uri="{FF2B5EF4-FFF2-40B4-BE49-F238E27FC236}">
                <a16:creationId xmlns:a16="http://schemas.microsoft.com/office/drawing/2014/main" id="{1199ABAD-CA51-1DFC-96DB-D90C0D9116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7f9262ee2f_0_26105:notes">
            <a:extLst>
              <a:ext uri="{FF2B5EF4-FFF2-40B4-BE49-F238E27FC236}">
                <a16:creationId xmlns:a16="http://schemas.microsoft.com/office/drawing/2014/main" id="{01D3368D-AF48-C3AC-07AB-DB6767250C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48174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>
          <a:extLst>
            <a:ext uri="{FF2B5EF4-FFF2-40B4-BE49-F238E27FC236}">
              <a16:creationId xmlns:a16="http://schemas.microsoft.com/office/drawing/2014/main" id="{BF8B92D4-8CBD-9A07-9820-60CDD1C11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7f9262ee2f_0_26105:notes">
            <a:extLst>
              <a:ext uri="{FF2B5EF4-FFF2-40B4-BE49-F238E27FC236}">
                <a16:creationId xmlns:a16="http://schemas.microsoft.com/office/drawing/2014/main" id="{59CA2BB0-5A04-E649-DA86-F8A3637A46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7f9262ee2f_0_26105:notes">
            <a:extLst>
              <a:ext uri="{FF2B5EF4-FFF2-40B4-BE49-F238E27FC236}">
                <a16:creationId xmlns:a16="http://schemas.microsoft.com/office/drawing/2014/main" id="{0425AD41-84AC-3C4B-80E0-2AEB5C377D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6307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>
          <a:extLst>
            <a:ext uri="{FF2B5EF4-FFF2-40B4-BE49-F238E27FC236}">
              <a16:creationId xmlns:a16="http://schemas.microsoft.com/office/drawing/2014/main" id="{C2E6C3DE-10D7-C74B-EFCA-2B5765EA9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7f9262ee2f_0_26105:notes">
            <a:extLst>
              <a:ext uri="{FF2B5EF4-FFF2-40B4-BE49-F238E27FC236}">
                <a16:creationId xmlns:a16="http://schemas.microsoft.com/office/drawing/2014/main" id="{76E25766-3FC5-DC72-C5D7-FE45EE2AA9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7f9262ee2f_0_26105:notes">
            <a:extLst>
              <a:ext uri="{FF2B5EF4-FFF2-40B4-BE49-F238E27FC236}">
                <a16:creationId xmlns:a16="http://schemas.microsoft.com/office/drawing/2014/main" id="{BD5E290F-F7A1-30ED-F3AD-E4D166E877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15103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>
          <a:extLst>
            <a:ext uri="{FF2B5EF4-FFF2-40B4-BE49-F238E27FC236}">
              <a16:creationId xmlns:a16="http://schemas.microsoft.com/office/drawing/2014/main" id="{2FEC502E-D50A-993A-5398-C8470F080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7f9262ee2f_0_26105:notes">
            <a:extLst>
              <a:ext uri="{FF2B5EF4-FFF2-40B4-BE49-F238E27FC236}">
                <a16:creationId xmlns:a16="http://schemas.microsoft.com/office/drawing/2014/main" id="{7AE96CDF-3E55-E17F-74E9-26F153F7E1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7f9262ee2f_0_26105:notes">
            <a:extLst>
              <a:ext uri="{FF2B5EF4-FFF2-40B4-BE49-F238E27FC236}">
                <a16:creationId xmlns:a16="http://schemas.microsoft.com/office/drawing/2014/main" id="{97D8B4FA-F267-7826-01DE-A1D34F665D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55766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E7048EA7-0C52-A501-6D45-7FA555318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>
            <a:extLst>
              <a:ext uri="{FF2B5EF4-FFF2-40B4-BE49-F238E27FC236}">
                <a16:creationId xmlns:a16="http://schemas.microsoft.com/office/drawing/2014/main" id="{D36D3C19-21DC-8AC7-A715-F6641DC8AF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>
            <a:extLst>
              <a:ext uri="{FF2B5EF4-FFF2-40B4-BE49-F238E27FC236}">
                <a16:creationId xmlns:a16="http://schemas.microsoft.com/office/drawing/2014/main" id="{D12695E2-5CF7-3A28-5BB5-C4195750ED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563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13618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4779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5640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>
          <a:extLst>
            <a:ext uri="{FF2B5EF4-FFF2-40B4-BE49-F238E27FC236}">
              <a16:creationId xmlns:a16="http://schemas.microsoft.com/office/drawing/2014/main" id="{6528E55D-6B81-89A8-171E-BB3D4ACEC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>
            <a:extLst>
              <a:ext uri="{FF2B5EF4-FFF2-40B4-BE49-F238E27FC236}">
                <a16:creationId xmlns:a16="http://schemas.microsoft.com/office/drawing/2014/main" id="{6DA4D720-7B68-E330-C6D1-895A6E0BC5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>
            <a:extLst>
              <a:ext uri="{FF2B5EF4-FFF2-40B4-BE49-F238E27FC236}">
                <a16:creationId xmlns:a16="http://schemas.microsoft.com/office/drawing/2014/main" id="{ACE21385-0922-C423-479E-CA1F8F356A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7222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>
          <a:extLst>
            <a:ext uri="{FF2B5EF4-FFF2-40B4-BE49-F238E27FC236}">
              <a16:creationId xmlns:a16="http://schemas.microsoft.com/office/drawing/2014/main" id="{6528E55D-6B81-89A8-171E-BB3D4ACEC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>
            <a:extLst>
              <a:ext uri="{FF2B5EF4-FFF2-40B4-BE49-F238E27FC236}">
                <a16:creationId xmlns:a16="http://schemas.microsoft.com/office/drawing/2014/main" id="{6DA4D720-7B68-E330-C6D1-895A6E0BC5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>
            <a:extLst>
              <a:ext uri="{FF2B5EF4-FFF2-40B4-BE49-F238E27FC236}">
                <a16:creationId xmlns:a16="http://schemas.microsoft.com/office/drawing/2014/main" id="{ACE21385-0922-C423-479E-CA1F8F356A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7766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E7048EA7-0C52-A501-6D45-7FA555318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>
            <a:extLst>
              <a:ext uri="{FF2B5EF4-FFF2-40B4-BE49-F238E27FC236}">
                <a16:creationId xmlns:a16="http://schemas.microsoft.com/office/drawing/2014/main" id="{D36D3C19-21DC-8AC7-A715-F6641DC8AF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>
            <a:extLst>
              <a:ext uri="{FF2B5EF4-FFF2-40B4-BE49-F238E27FC236}">
                <a16:creationId xmlns:a16="http://schemas.microsoft.com/office/drawing/2014/main" id="{D12695E2-5CF7-3A28-5BB5-C4195750ED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4466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8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8" r:id="rId15"/>
    <p:sldLayoutId id="2147483669" r:id="rId16"/>
    <p:sldLayoutId id="2147483672" r:id="rId17"/>
    <p:sldLayoutId id="2147483678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4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906204" y="1828094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800" b="0"/>
              <a:t>CSE312 Electronic Design Automation</a:t>
            </a:r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594897" y="4313190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200" b="0" dirty="0">
                <a:solidFill>
                  <a:srgbClr val="FFBB70"/>
                </a:solidFill>
                <a:latin typeface="Montserrat ExtraLight"/>
                <a:ea typeface="Montserrat ExtraLight"/>
                <a:cs typeface="Montserrat ExtraLight"/>
              </a:rPr>
              <a:t>Presented to : </a:t>
            </a:r>
            <a:br>
              <a:rPr lang="en" sz="2200" b="0" dirty="0">
                <a:solidFill>
                  <a:srgbClr val="FFBB70"/>
                </a:solidFill>
                <a:latin typeface="Montserrat ExtraLight"/>
                <a:ea typeface="Montserrat ExtraLight"/>
                <a:cs typeface="Montserrat ExtraLight"/>
              </a:rPr>
            </a:br>
            <a:r>
              <a:rPr lang="en" sz="2200" b="0" dirty="0">
                <a:solidFill>
                  <a:srgbClr val="FFBB70"/>
                </a:solidFill>
                <a:latin typeface="Montserrat ExtraLight"/>
                <a:ea typeface="Montserrat ExtraLight"/>
                <a:cs typeface="Montserrat ExtraLight"/>
              </a:rPr>
              <a:t>Dr. Eman El Mandouh</a:t>
            </a:r>
            <a:br>
              <a:rPr lang="en" sz="2200" b="0" dirty="0">
                <a:solidFill>
                  <a:srgbClr val="FFBB70"/>
                </a:solidFill>
                <a:latin typeface="Montserrat ExtraLight"/>
                <a:ea typeface="Montserrat ExtraLight"/>
                <a:cs typeface="Montserrat ExtraLight"/>
              </a:rPr>
            </a:br>
            <a:r>
              <a:rPr lang="en" sz="2200" b="0" dirty="0">
                <a:solidFill>
                  <a:srgbClr val="FFBB70"/>
                </a:solidFill>
                <a:latin typeface="Montserrat ExtraLight"/>
                <a:ea typeface="Montserrat ExtraLight"/>
                <a:cs typeface="Montserrat ExtraLight"/>
              </a:rPr>
              <a:t>Supervised by :</a:t>
            </a:r>
            <a:br>
              <a:rPr lang="en" sz="2200" b="0" dirty="0">
                <a:solidFill>
                  <a:srgbClr val="FFBB70"/>
                </a:solidFill>
                <a:latin typeface="Montserrat ExtraLight"/>
                <a:ea typeface="Montserrat ExtraLight"/>
                <a:cs typeface="Montserrat ExtraLight"/>
              </a:rPr>
            </a:br>
            <a:r>
              <a:rPr lang="en" sz="2200" b="0" dirty="0">
                <a:solidFill>
                  <a:srgbClr val="FFBB70"/>
                </a:solidFill>
                <a:latin typeface="Montserrat ExtraLight"/>
                <a:ea typeface="Montserrat ExtraLight"/>
                <a:cs typeface="Montserrat ExtraLight"/>
              </a:rPr>
              <a:t>Eng. Kareem Wasiem</a:t>
            </a:r>
            <a:endParaRPr lang="en-US" dirty="0">
              <a:solidFill>
                <a:srgbClr val="FFBB70"/>
              </a:solidFill>
            </a:endParaRPr>
          </a:p>
        </p:txBody>
      </p:sp>
      <p:pic>
        <p:nvPicPr>
          <p:cNvPr id="5" name="Picture 4" descr="A blue circle with birds and text&#10;&#10;Description automatically generated">
            <a:extLst>
              <a:ext uri="{FF2B5EF4-FFF2-40B4-BE49-F238E27FC236}">
                <a16:creationId xmlns:a16="http://schemas.microsoft.com/office/drawing/2014/main" id="{3170EEAC-9890-BA48-9FE1-4A29E33B7A4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888" y="64070"/>
            <a:ext cx="1435430" cy="14354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491F93-5C95-B217-3B7B-02DBE8072C6B}"/>
              </a:ext>
            </a:extLst>
          </p:cNvPr>
          <p:cNvSpPr txBox="1"/>
          <p:nvPr/>
        </p:nvSpPr>
        <p:spPr>
          <a:xfrm>
            <a:off x="2457772" y="2472218"/>
            <a:ext cx="360077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Verilog Lint – EDA design tool</a:t>
            </a:r>
            <a:endParaRPr lang="en-US"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54D03AC-909F-A973-6987-072017662EFD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-24702" y="1952"/>
            <a:ext cx="5412704" cy="543276"/>
          </a:xfrm>
        </p:spPr>
        <p:txBody>
          <a:bodyPr/>
          <a:lstStyle/>
          <a:p>
            <a:r>
              <a:rPr lang="en-US"/>
              <a:t>Uninitialized register </a:t>
            </a:r>
          </a:p>
        </p:txBody>
      </p:sp>
      <p:pic>
        <p:nvPicPr>
          <p:cNvPr id="12" name="Picture 11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4F1C57AA-AB43-5C44-6062-2F2CBA997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15" y="617734"/>
            <a:ext cx="4595580" cy="4087830"/>
          </a:xfrm>
          <a:prstGeom prst="rect">
            <a:avLst/>
          </a:prstGeom>
        </p:spPr>
      </p:pic>
      <p:pic>
        <p:nvPicPr>
          <p:cNvPr id="13" name="Picture 12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FB996BE3-0A9D-942A-3CBB-BCC3AC9A8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748" y="1711777"/>
            <a:ext cx="4238090" cy="270241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>
          <a:extLst>
            <a:ext uri="{FF2B5EF4-FFF2-40B4-BE49-F238E27FC236}">
              <a16:creationId xmlns:a16="http://schemas.microsoft.com/office/drawing/2014/main" id="{1075319C-4480-B698-5F63-B235172BA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0F4A9D76-D7DE-C513-382F-4A490C8E1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127" y="0"/>
            <a:ext cx="304799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954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AF9216F5-4A2A-F287-2955-11AD6AFB3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B4FB9CC-BEDE-E48A-38BB-360151E40DD2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-24702" y="1952"/>
            <a:ext cx="5412704" cy="543276"/>
          </a:xfrm>
        </p:spPr>
        <p:txBody>
          <a:bodyPr/>
          <a:lstStyle/>
          <a:p>
            <a:r>
              <a:rPr lang="en-US"/>
              <a:t>Multiple Drivers </a:t>
            </a: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4BA39753-F9B2-709B-242C-F0C144318C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546" b="45972"/>
          <a:stretch/>
        </p:blipFill>
        <p:spPr>
          <a:xfrm>
            <a:off x="481236" y="457199"/>
            <a:ext cx="3082946" cy="4619038"/>
          </a:xfrm>
          <a:prstGeom prst="rect">
            <a:avLst/>
          </a:prstGeom>
        </p:spPr>
      </p:pic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34FF81D-49B9-2729-49F2-618E5F7105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68" t="53430" r="184" b="857"/>
          <a:stretch/>
        </p:blipFill>
        <p:spPr>
          <a:xfrm>
            <a:off x="4327624" y="547100"/>
            <a:ext cx="3487549" cy="444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88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AF9216F5-4A2A-F287-2955-11AD6AFB3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B4FB9CC-BEDE-E48A-38BB-360151E40DD2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-24702" y="1952"/>
            <a:ext cx="5412704" cy="543276"/>
          </a:xfrm>
        </p:spPr>
        <p:txBody>
          <a:bodyPr/>
          <a:lstStyle/>
          <a:p>
            <a:r>
              <a:rPr lang="en-US"/>
              <a:t>Multiple Drivers </a:t>
            </a:r>
          </a:p>
        </p:txBody>
      </p:sp>
      <p:pic>
        <p:nvPicPr>
          <p:cNvPr id="3" name="Picture 2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3820443B-4A46-E91A-D51D-02F03A0E1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498" y="115187"/>
            <a:ext cx="2483004" cy="491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05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8F7510-94FB-D9F9-974C-B4210620B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" y="1952"/>
            <a:ext cx="4702200" cy="941400"/>
          </a:xfrm>
        </p:spPr>
        <p:txBody>
          <a:bodyPr/>
          <a:lstStyle/>
          <a:p>
            <a:r>
              <a:rPr lang="en-US" dirty="0"/>
              <a:t>Non-Full/Parallel Case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1AE421E-B152-F472-3839-CE88154F633F}"/>
              </a:ext>
            </a:extLst>
          </p:cNvPr>
          <p:cNvSpPr txBox="1">
            <a:spLocks/>
          </p:cNvSpPr>
          <p:nvPr/>
        </p:nvSpPr>
        <p:spPr>
          <a:xfrm>
            <a:off x="-729" y="475420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1- Non-Full Case checker</a:t>
            </a:r>
          </a:p>
        </p:txBody>
      </p:sp>
      <p:pic>
        <p:nvPicPr>
          <p:cNvPr id="7" name="Picture 6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20321E22-A07C-243C-C36C-1D6311A1D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080" y="1163924"/>
            <a:ext cx="5670050" cy="248816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4">
          <a:extLst>
            <a:ext uri="{FF2B5EF4-FFF2-40B4-BE49-F238E27FC236}">
              <a16:creationId xmlns:a16="http://schemas.microsoft.com/office/drawing/2014/main" id="{7DF110C4-9DEB-DB54-8933-16B11B16A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AD6751D6-4864-4E33-DE0C-895291711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45" y="226031"/>
            <a:ext cx="3808991" cy="4595116"/>
          </a:xfrm>
          <a:prstGeom prst="rect">
            <a:avLst/>
          </a:prstGeom>
        </p:spPr>
      </p:pic>
      <p:pic>
        <p:nvPicPr>
          <p:cNvPr id="4" name="Picture 3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089B0C17-82FB-255B-A2EB-55BF73A87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785" y="226031"/>
            <a:ext cx="2983232" cy="484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20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4">
          <a:extLst>
            <a:ext uri="{FF2B5EF4-FFF2-40B4-BE49-F238E27FC236}">
              <a16:creationId xmlns:a16="http://schemas.microsoft.com/office/drawing/2014/main" id="{180F38DB-64C7-D5A9-B4DB-DCFF72990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52B939-E3A3-6670-9EF4-023B7122B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03" y="34059"/>
            <a:ext cx="5126008" cy="787288"/>
          </a:xfrm>
        </p:spPr>
        <p:txBody>
          <a:bodyPr/>
          <a:lstStyle/>
          <a:p>
            <a:r>
              <a:rPr lang="en-US"/>
              <a:t>2- Non-Parallel Case checker</a:t>
            </a:r>
          </a:p>
        </p:txBody>
      </p:sp>
      <p:pic>
        <p:nvPicPr>
          <p:cNvPr id="2" name="Picture 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A4FD361E-17C4-CFA9-9E03-D5C37C7F2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40" y="755362"/>
            <a:ext cx="4572000" cy="2489776"/>
          </a:xfrm>
          <a:prstGeom prst="rect">
            <a:avLst/>
          </a:prstGeom>
        </p:spPr>
      </p:pic>
      <p:pic>
        <p:nvPicPr>
          <p:cNvPr id="4" name="Picture 3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76F88D1C-B050-CE46-7A03-7C323257A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199" y="752582"/>
            <a:ext cx="3648456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693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4">
          <a:extLst>
            <a:ext uri="{FF2B5EF4-FFF2-40B4-BE49-F238E27FC236}">
              <a16:creationId xmlns:a16="http://schemas.microsoft.com/office/drawing/2014/main" id="{D392ECF9-A384-7062-2BDF-BA234D641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75D41485-E69D-B482-FE55-F6E89D80F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838" y="712529"/>
            <a:ext cx="4828853" cy="300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032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4">
          <a:extLst>
            <a:ext uri="{FF2B5EF4-FFF2-40B4-BE49-F238E27FC236}">
              <a16:creationId xmlns:a16="http://schemas.microsoft.com/office/drawing/2014/main" id="{677AFF09-D938-170C-A8F0-CACE1B64F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8AA03C7-E7BC-ADAC-DE81-67D3C8434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33" y="200346"/>
            <a:ext cx="3458593" cy="473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977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B2D3C-46FF-CB9B-771D-B854486F0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41" y="150018"/>
            <a:ext cx="4156871" cy="477937"/>
          </a:xfrm>
        </p:spPr>
        <p:txBody>
          <a:bodyPr/>
          <a:lstStyle/>
          <a:p>
            <a:r>
              <a:rPr lang="en-US" dirty="0"/>
              <a:t>3- Arithmetic Overflow</a:t>
            </a:r>
          </a:p>
        </p:txBody>
      </p:sp>
      <p:pic>
        <p:nvPicPr>
          <p:cNvPr id="5" name="Picture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8E9D08AF-D8BE-8222-AC7C-163D0B4AC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11" y="789547"/>
            <a:ext cx="7150934" cy="368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49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2"/>
          <p:cNvSpPr txBox="1">
            <a:spLocks noGrp="1"/>
          </p:cNvSpPr>
          <p:nvPr>
            <p:ph type="subTitle" idx="1"/>
          </p:nvPr>
        </p:nvSpPr>
        <p:spPr>
          <a:xfrm>
            <a:off x="5585682" y="814834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Team 13</a:t>
            </a:r>
          </a:p>
        </p:txBody>
      </p:sp>
      <p:sp>
        <p:nvSpPr>
          <p:cNvPr id="7" name="Google Shape;200;p42">
            <a:extLst>
              <a:ext uri="{FF2B5EF4-FFF2-40B4-BE49-F238E27FC236}">
                <a16:creationId xmlns:a16="http://schemas.microsoft.com/office/drawing/2014/main" id="{EFA63097-A9F0-11CB-13D6-9A89FF3F6580}"/>
              </a:ext>
            </a:extLst>
          </p:cNvPr>
          <p:cNvSpPr txBox="1">
            <a:spLocks/>
          </p:cNvSpPr>
          <p:nvPr/>
        </p:nvSpPr>
        <p:spPr>
          <a:xfrm>
            <a:off x="3579020" y="169120"/>
            <a:ext cx="5050631" cy="381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40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Presented by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566B891-72ED-F160-E291-F7806505E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649" y="1705534"/>
            <a:ext cx="4858933" cy="3060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B2D3C-46FF-CB9B-771D-B854486F0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41" y="150018"/>
            <a:ext cx="4156871" cy="477937"/>
          </a:xfrm>
        </p:spPr>
        <p:txBody>
          <a:bodyPr/>
          <a:lstStyle/>
          <a:p>
            <a:r>
              <a:rPr lang="en-US" dirty="0"/>
              <a:t>3- Arithmetic Overflow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9D08AF-D8BE-8222-AC7C-163D0B4ACD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4736" y="804296"/>
            <a:ext cx="6854528" cy="368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41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B2D3C-46FF-CB9B-771D-B854486F0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41" y="150018"/>
            <a:ext cx="4156871" cy="477937"/>
          </a:xfrm>
        </p:spPr>
        <p:txBody>
          <a:bodyPr/>
          <a:lstStyle/>
          <a:p>
            <a:r>
              <a:rPr lang="en-US" dirty="0"/>
              <a:t>3- Arithmetic Overflow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9D08AF-D8BE-8222-AC7C-163D0B4ACD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33483" y="627956"/>
            <a:ext cx="4375123" cy="444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108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ECB0B-EA5A-901B-6E9C-14B60850D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706" y="130700"/>
            <a:ext cx="4629300" cy="605106"/>
          </a:xfrm>
        </p:spPr>
        <p:txBody>
          <a:bodyPr/>
          <a:lstStyle/>
          <a:p>
            <a:r>
              <a:rPr lang="en-US" dirty="0"/>
              <a:t>4- Inferring latch </a:t>
            </a:r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1430125-6206-C3A7-9AA3-B8DE4B39B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634" y="735806"/>
            <a:ext cx="7070731" cy="401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38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ECB0B-EA5A-901B-6E9C-14B60850D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706" y="130700"/>
            <a:ext cx="4629300" cy="605106"/>
          </a:xfrm>
        </p:spPr>
        <p:txBody>
          <a:bodyPr/>
          <a:lstStyle/>
          <a:p>
            <a:r>
              <a:rPr lang="en-US" dirty="0"/>
              <a:t>4- Inferring latch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30125-6206-C3A7-9AA3-B8DE4B39B2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56048" y="735806"/>
            <a:ext cx="6831902" cy="401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75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ECB0B-EA5A-901B-6E9C-14B60850D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706" y="130700"/>
            <a:ext cx="4629300" cy="605106"/>
          </a:xfrm>
        </p:spPr>
        <p:txBody>
          <a:bodyPr/>
          <a:lstStyle/>
          <a:p>
            <a:r>
              <a:rPr lang="en-US" dirty="0"/>
              <a:t>4- Inferring latch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30125-6206-C3A7-9AA3-B8DE4B39B2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36634" y="855568"/>
            <a:ext cx="7070731" cy="377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98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ECB0B-EA5A-901B-6E9C-14B60850D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706" y="130700"/>
            <a:ext cx="4629300" cy="605106"/>
          </a:xfrm>
        </p:spPr>
        <p:txBody>
          <a:bodyPr/>
          <a:lstStyle/>
          <a:p>
            <a:r>
              <a:rPr lang="en-US" dirty="0"/>
              <a:t>4- Inferring latch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30125-6206-C3A7-9AA3-B8DE4B39B2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36634" y="983190"/>
            <a:ext cx="7070731" cy="35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21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ECB0B-EA5A-901B-6E9C-14B60850D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706" y="130700"/>
            <a:ext cx="4629300" cy="605106"/>
          </a:xfrm>
        </p:spPr>
        <p:txBody>
          <a:bodyPr/>
          <a:lstStyle/>
          <a:p>
            <a:r>
              <a:rPr lang="en-US" dirty="0"/>
              <a:t>4- Inferring latch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30125-6206-C3A7-9AA3-B8DE4B39B2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21523" y="892629"/>
            <a:ext cx="6900953" cy="371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647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ECB0B-EA5A-901B-6E9C-14B60850D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706" y="130700"/>
            <a:ext cx="4629300" cy="605106"/>
          </a:xfrm>
        </p:spPr>
        <p:txBody>
          <a:bodyPr/>
          <a:lstStyle/>
          <a:p>
            <a:r>
              <a:rPr lang="en-US" dirty="0"/>
              <a:t>4- Unreachable Block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30125-6206-C3A7-9AA3-B8DE4B39B2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20263" y="892629"/>
            <a:ext cx="5303472" cy="371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8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ECB0B-EA5A-901B-6E9C-14B60850D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706" y="130700"/>
            <a:ext cx="4629300" cy="605106"/>
          </a:xfrm>
        </p:spPr>
        <p:txBody>
          <a:bodyPr/>
          <a:lstStyle/>
          <a:p>
            <a:r>
              <a:rPr lang="en-US" dirty="0"/>
              <a:t>4- Unreachable Block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30125-6206-C3A7-9AA3-B8DE4B39B2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20263" y="892629"/>
            <a:ext cx="5303472" cy="371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184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ECB0B-EA5A-901B-6E9C-14B60850D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706" y="130700"/>
            <a:ext cx="4629300" cy="605106"/>
          </a:xfrm>
        </p:spPr>
        <p:txBody>
          <a:bodyPr/>
          <a:lstStyle/>
          <a:p>
            <a:r>
              <a:rPr lang="en-US" dirty="0"/>
              <a:t>4- Unreachable Block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30125-6206-C3A7-9AA3-B8DE4B39B2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99946" y="1032584"/>
            <a:ext cx="5801445" cy="233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226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05554" y="1918391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2852456" y="2602733"/>
            <a:ext cx="3094415" cy="6382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Violations Checking Functions</a:t>
            </a:r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6321277" y="2667541"/>
            <a:ext cx="3094415" cy="5561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Generated </a:t>
            </a:r>
            <a:br>
              <a:rPr lang="en" dirty="0"/>
            </a:br>
            <a:r>
              <a:rPr lang="en" dirty="0"/>
              <a:t>Report </a:t>
            </a:r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366163" y="184785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6766602" y="184785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87" name="Google Shape;187;p40"/>
          <p:cNvCxnSpPr/>
          <p:nvPr/>
        </p:nvCxnSpPr>
        <p:spPr>
          <a:xfrm>
            <a:off x="2173353" y="2603952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5869183" y="2629637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D52B0FE8-E804-A422-E3D0-FCA34A58C4F6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105551" y="2660524"/>
            <a:ext cx="2067000" cy="548400"/>
          </a:xfrm>
        </p:spPr>
        <p:txBody>
          <a:bodyPr/>
          <a:lstStyle/>
          <a:p>
            <a:r>
              <a:rPr lang="en-US" dirty="0"/>
              <a:t>Utility Functions</a:t>
            </a:r>
          </a:p>
        </p:txBody>
      </p:sp>
      <p:sp>
        <p:nvSpPr>
          <p:cNvPr id="9" name="Google Shape;178;p40">
            <a:extLst>
              <a:ext uri="{FF2B5EF4-FFF2-40B4-BE49-F238E27FC236}">
                <a16:creationId xmlns:a16="http://schemas.microsoft.com/office/drawing/2014/main" id="{05D87570-29E1-7599-E696-57046C8EC1A2}"/>
              </a:ext>
            </a:extLst>
          </p:cNvPr>
          <p:cNvSpPr txBox="1">
            <a:spLocks/>
          </p:cNvSpPr>
          <p:nvPr/>
        </p:nvSpPr>
        <p:spPr>
          <a:xfrm>
            <a:off x="3426126" y="630785"/>
            <a:ext cx="2291747" cy="807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Outlines</a:t>
            </a:r>
          </a:p>
        </p:txBody>
      </p:sp>
    </p:spTree>
    <p:extLst>
      <p:ext uri="{BB962C8B-B14F-4D97-AF65-F5344CB8AC3E}">
        <p14:creationId xmlns:p14="http://schemas.microsoft.com/office/powerpoint/2010/main" val="34847785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  <p:bldP spid="181" grpId="0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ECB0B-EA5A-901B-6E9C-14B60850D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706" y="130700"/>
            <a:ext cx="4629300" cy="605106"/>
          </a:xfrm>
        </p:spPr>
        <p:txBody>
          <a:bodyPr/>
          <a:lstStyle/>
          <a:p>
            <a:r>
              <a:rPr lang="en-US" dirty="0"/>
              <a:t>4- Unreachable Block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30125-6206-C3A7-9AA3-B8DE4B39B2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23385" y="735806"/>
            <a:ext cx="5509988" cy="412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302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ECB0B-EA5A-901B-6E9C-14B60850D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706" y="130700"/>
            <a:ext cx="4629300" cy="605106"/>
          </a:xfrm>
        </p:spPr>
        <p:txBody>
          <a:bodyPr/>
          <a:lstStyle/>
          <a:p>
            <a:r>
              <a:rPr lang="en-US" dirty="0"/>
              <a:t>4- Unreachable Block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30125-6206-C3A7-9AA3-B8DE4B39B2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20263" y="1639937"/>
            <a:ext cx="5303472" cy="221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392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>
          <a:extLst>
            <a:ext uri="{FF2B5EF4-FFF2-40B4-BE49-F238E27FC236}">
              <a16:creationId xmlns:a16="http://schemas.microsoft.com/office/drawing/2014/main" id="{9D261C1F-1CE6-0E72-A89C-0A8B1B49A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3">
            <a:extLst>
              <a:ext uri="{FF2B5EF4-FFF2-40B4-BE49-F238E27FC236}">
                <a16:creationId xmlns:a16="http://schemas.microsoft.com/office/drawing/2014/main" id="{88E344F3-E485-FFAE-DEDC-5EE39FF6A21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560285" y="2733858"/>
            <a:ext cx="1295993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BB70"/>
                </a:solidFill>
              </a:rPr>
              <a:t>03</a:t>
            </a:r>
            <a:endParaRPr dirty="0">
              <a:solidFill>
                <a:srgbClr val="FFBB70"/>
              </a:solidFill>
            </a:endParaRPr>
          </a:p>
        </p:txBody>
      </p:sp>
      <p:cxnSp>
        <p:nvCxnSpPr>
          <p:cNvPr id="209" name="Google Shape;209;p43">
            <a:extLst>
              <a:ext uri="{FF2B5EF4-FFF2-40B4-BE49-F238E27FC236}">
                <a16:creationId xmlns:a16="http://schemas.microsoft.com/office/drawing/2014/main" id="{D183C52F-4026-81BE-1E89-0E9B3FDFBC4E}"/>
              </a:ext>
            </a:extLst>
          </p:cNvPr>
          <p:cNvCxnSpPr/>
          <p:nvPr/>
        </p:nvCxnSpPr>
        <p:spPr>
          <a:xfrm>
            <a:off x="3050808" y="2770289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040A56BF-A070-CE79-C305-96FF42054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3464" y="2834762"/>
            <a:ext cx="5380384" cy="729691"/>
          </a:xfrm>
        </p:spPr>
        <p:txBody>
          <a:bodyPr/>
          <a:lstStyle/>
          <a:p>
            <a:r>
              <a:rPr lang="en-US" dirty="0"/>
              <a:t>Generated Report</a:t>
            </a:r>
          </a:p>
        </p:txBody>
      </p:sp>
    </p:spTree>
    <p:extLst>
      <p:ext uri="{BB962C8B-B14F-4D97-AF65-F5344CB8AC3E}">
        <p14:creationId xmlns:p14="http://schemas.microsoft.com/office/powerpoint/2010/main" val="5540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ABFAF-7253-CD1C-B2FC-06EAC6197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757" y="183768"/>
            <a:ext cx="6789472" cy="941400"/>
          </a:xfrm>
        </p:spPr>
        <p:txBody>
          <a:bodyPr/>
          <a:lstStyle/>
          <a:p>
            <a:r>
              <a:rPr lang="en-US" dirty="0"/>
              <a:t>Snippets Of Our DUT: (Full code on lms)</a:t>
            </a: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97E01CA-E43C-463D-B6C7-46F498A97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510" y="680593"/>
            <a:ext cx="2778297" cy="436810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DD51B0C-750B-9327-43D8-44A784233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491" y="688684"/>
            <a:ext cx="2650795" cy="4360009"/>
          </a:xfrm>
          <a:prstGeom prst="rect">
            <a:avLst/>
          </a:prstGeom>
        </p:spPr>
      </p:pic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D00E5F3F-F3E4-F015-2C39-3C0A0E615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144" y="681762"/>
            <a:ext cx="2444416" cy="440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7842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9351E0A-0440-98C2-892F-3CA9479B0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660" y="141849"/>
            <a:ext cx="3159892" cy="485980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F10F097-7E8E-FA2A-1E38-9BFB3E60370E}"/>
              </a:ext>
            </a:extLst>
          </p:cNvPr>
          <p:cNvSpPr txBox="1">
            <a:spLocks/>
          </p:cNvSpPr>
          <p:nvPr/>
        </p:nvSpPr>
        <p:spPr>
          <a:xfrm>
            <a:off x="113669" y="141849"/>
            <a:ext cx="4629300" cy="605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 ExtraBold"/>
              <a:buNone/>
              <a:defRPr sz="45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800" dirty="0"/>
              <a:t>Non-Full Case </a:t>
            </a:r>
          </a:p>
          <a:p>
            <a:pPr algn="l"/>
            <a:r>
              <a:rPr lang="en-US" sz="2800" dirty="0"/>
              <a:t>Detection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A991CE7-49DF-14C3-C701-C9CA02385F5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278803" y="1683105"/>
            <a:ext cx="2066639" cy="22300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5C2431-1FFC-6785-FE4A-2983363650EF}"/>
              </a:ext>
            </a:extLst>
          </p:cNvPr>
          <p:cNvSpPr txBox="1">
            <a:spLocks/>
          </p:cNvSpPr>
          <p:nvPr/>
        </p:nvSpPr>
        <p:spPr>
          <a:xfrm>
            <a:off x="279971" y="1077999"/>
            <a:ext cx="4629300" cy="605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 ExtraBold"/>
              <a:buNone/>
              <a:defRPr sz="45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000" dirty="0"/>
              <a:t>Sample: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9351E0A-0440-98C2-892F-3CA9479B0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660" y="141849"/>
            <a:ext cx="3159892" cy="485980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F10F097-7E8E-FA2A-1E38-9BFB3E60370E}"/>
              </a:ext>
            </a:extLst>
          </p:cNvPr>
          <p:cNvSpPr txBox="1">
            <a:spLocks/>
          </p:cNvSpPr>
          <p:nvPr/>
        </p:nvSpPr>
        <p:spPr>
          <a:xfrm>
            <a:off x="113669" y="141849"/>
            <a:ext cx="4629300" cy="605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 ExtraBold"/>
              <a:buNone/>
              <a:defRPr sz="45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800" dirty="0"/>
              <a:t>Non-Full Case </a:t>
            </a:r>
          </a:p>
          <a:p>
            <a:pPr algn="l"/>
            <a:r>
              <a:rPr lang="en-US" sz="2800" dirty="0"/>
              <a:t>Detection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26E9FF4-16EE-2061-A771-9172B950D69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48692" y="1740717"/>
            <a:ext cx="2623649" cy="14836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8CC5A7-0876-4503-21C5-A57B89055E1A}"/>
              </a:ext>
            </a:extLst>
          </p:cNvPr>
          <p:cNvSpPr txBox="1">
            <a:spLocks/>
          </p:cNvSpPr>
          <p:nvPr/>
        </p:nvSpPr>
        <p:spPr>
          <a:xfrm>
            <a:off x="279971" y="1077999"/>
            <a:ext cx="4629300" cy="605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 ExtraBold"/>
              <a:buNone/>
              <a:defRPr sz="45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000" dirty="0"/>
              <a:t>Sample:</a:t>
            </a:r>
          </a:p>
        </p:txBody>
      </p:sp>
    </p:spTree>
    <p:extLst>
      <p:ext uri="{BB962C8B-B14F-4D97-AF65-F5344CB8AC3E}">
        <p14:creationId xmlns:p14="http://schemas.microsoft.com/office/powerpoint/2010/main" val="38316114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9351E0A-0440-98C2-892F-3CA9479B0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660" y="141849"/>
            <a:ext cx="3159892" cy="485980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F10F097-7E8E-FA2A-1E38-9BFB3E60370E}"/>
              </a:ext>
            </a:extLst>
          </p:cNvPr>
          <p:cNvSpPr txBox="1">
            <a:spLocks/>
          </p:cNvSpPr>
          <p:nvPr/>
        </p:nvSpPr>
        <p:spPr>
          <a:xfrm>
            <a:off x="113669" y="141849"/>
            <a:ext cx="4629300" cy="605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 ExtraBold"/>
              <a:buNone/>
              <a:defRPr sz="45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800" dirty="0"/>
              <a:t>Non-Full Case </a:t>
            </a:r>
          </a:p>
          <a:p>
            <a:pPr algn="l"/>
            <a:r>
              <a:rPr lang="en-US" sz="2800" dirty="0"/>
              <a:t>Detection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4906F88-E848-C03F-F686-4B3F46D5BDA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64473" y="1737635"/>
            <a:ext cx="2948093" cy="1558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4B246A-275A-3116-B253-B75739F75FA8}"/>
              </a:ext>
            </a:extLst>
          </p:cNvPr>
          <p:cNvSpPr txBox="1">
            <a:spLocks/>
          </p:cNvSpPr>
          <p:nvPr/>
        </p:nvSpPr>
        <p:spPr>
          <a:xfrm>
            <a:off x="279971" y="1077999"/>
            <a:ext cx="4629300" cy="605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 ExtraBold"/>
              <a:buNone/>
              <a:defRPr sz="45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000" dirty="0"/>
              <a:t>Sample:</a:t>
            </a:r>
          </a:p>
        </p:txBody>
      </p:sp>
    </p:spTree>
    <p:extLst>
      <p:ext uri="{BB962C8B-B14F-4D97-AF65-F5344CB8AC3E}">
        <p14:creationId xmlns:p14="http://schemas.microsoft.com/office/powerpoint/2010/main" val="5521983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ACBB576-2B9A-0755-C895-580EA66E3F1C}"/>
              </a:ext>
            </a:extLst>
          </p:cNvPr>
          <p:cNvSpPr txBox="1">
            <a:spLocks/>
          </p:cNvSpPr>
          <p:nvPr/>
        </p:nvSpPr>
        <p:spPr>
          <a:xfrm>
            <a:off x="113669" y="141849"/>
            <a:ext cx="4629300" cy="605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 ExtraBold"/>
              <a:buNone/>
              <a:defRPr sz="45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800" dirty="0"/>
              <a:t>Uninitialized Reg</a:t>
            </a:r>
          </a:p>
          <a:p>
            <a:pPr algn="l"/>
            <a:r>
              <a:rPr lang="en-US" sz="2800" dirty="0"/>
              <a:t>Detection</a:t>
            </a:r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6010056-AF2A-475C-3962-A951D097F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953" y="215239"/>
            <a:ext cx="3098812" cy="4713022"/>
          </a:xfrm>
          <a:prstGeom prst="rect">
            <a:avLst/>
          </a:prstGeom>
        </p:spPr>
      </p:pic>
      <p:pic>
        <p:nvPicPr>
          <p:cNvPr id="12" name="Picture 11" descr="A computer screen with text&#10;&#10;Description automatically generated">
            <a:extLst>
              <a:ext uri="{FF2B5EF4-FFF2-40B4-BE49-F238E27FC236}">
                <a16:creationId xmlns:a16="http://schemas.microsoft.com/office/drawing/2014/main" id="{1EEDDA2B-B9A2-71E2-D253-DABB3AA3D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74" y="1842342"/>
            <a:ext cx="5156346" cy="8410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CFC63F-502D-9E02-E190-133F72553F69}"/>
              </a:ext>
            </a:extLst>
          </p:cNvPr>
          <p:cNvSpPr txBox="1">
            <a:spLocks/>
          </p:cNvSpPr>
          <p:nvPr/>
        </p:nvSpPr>
        <p:spPr>
          <a:xfrm>
            <a:off x="279971" y="1077999"/>
            <a:ext cx="4629300" cy="605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 ExtraBold"/>
              <a:buNone/>
              <a:defRPr sz="45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000" dirty="0"/>
              <a:t>Sample:</a:t>
            </a:r>
          </a:p>
        </p:txBody>
      </p:sp>
    </p:spTree>
    <p:extLst>
      <p:ext uri="{BB962C8B-B14F-4D97-AF65-F5344CB8AC3E}">
        <p14:creationId xmlns:p14="http://schemas.microsoft.com/office/powerpoint/2010/main" val="23054380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ACBB576-2B9A-0755-C895-580EA66E3F1C}"/>
              </a:ext>
            </a:extLst>
          </p:cNvPr>
          <p:cNvSpPr txBox="1">
            <a:spLocks/>
          </p:cNvSpPr>
          <p:nvPr/>
        </p:nvSpPr>
        <p:spPr>
          <a:xfrm>
            <a:off x="113669" y="141849"/>
            <a:ext cx="4629300" cy="605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 ExtraBold"/>
              <a:buNone/>
              <a:defRPr sz="45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800" dirty="0"/>
              <a:t>Uninitialized Reg</a:t>
            </a:r>
          </a:p>
          <a:p>
            <a:pPr algn="l"/>
            <a:r>
              <a:rPr lang="en-US" sz="2800" dirty="0"/>
              <a:t>Detection</a:t>
            </a:r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6010056-AF2A-475C-3962-A951D097F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953" y="215239"/>
            <a:ext cx="3098812" cy="4713022"/>
          </a:xfrm>
          <a:prstGeom prst="rect">
            <a:avLst/>
          </a:prstGeom>
        </p:spPr>
      </p:pic>
      <p:pic>
        <p:nvPicPr>
          <p:cNvPr id="10" name="Picture 9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84555563-D602-C502-F12B-6BE741E15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95" y="1703347"/>
            <a:ext cx="4781104" cy="19279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2F5073-6BA5-6725-C5F3-24DB65B9451F}"/>
              </a:ext>
            </a:extLst>
          </p:cNvPr>
          <p:cNvSpPr txBox="1">
            <a:spLocks/>
          </p:cNvSpPr>
          <p:nvPr/>
        </p:nvSpPr>
        <p:spPr>
          <a:xfrm>
            <a:off x="279971" y="1077999"/>
            <a:ext cx="4629300" cy="605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 ExtraBold"/>
              <a:buNone/>
              <a:defRPr sz="45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000" dirty="0"/>
              <a:t>Sample:</a:t>
            </a:r>
          </a:p>
        </p:txBody>
      </p:sp>
    </p:spTree>
    <p:extLst>
      <p:ext uri="{BB962C8B-B14F-4D97-AF65-F5344CB8AC3E}">
        <p14:creationId xmlns:p14="http://schemas.microsoft.com/office/powerpoint/2010/main" val="28035907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8BA12-7122-EA48-4B59-40FEAC22C962}"/>
              </a:ext>
            </a:extLst>
          </p:cNvPr>
          <p:cNvSpPr txBox="1">
            <a:spLocks/>
          </p:cNvSpPr>
          <p:nvPr/>
        </p:nvSpPr>
        <p:spPr>
          <a:xfrm>
            <a:off x="113669" y="141849"/>
            <a:ext cx="4629300" cy="605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 ExtraBold"/>
              <a:buNone/>
              <a:defRPr sz="45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800" dirty="0"/>
              <a:t>Inferring Latch</a:t>
            </a:r>
          </a:p>
          <a:p>
            <a:pPr algn="l"/>
            <a:r>
              <a:rPr lang="en-US" sz="2800" dirty="0"/>
              <a:t>Detection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E5877F6-17C8-CF8A-3E41-6267AC790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867" y="206828"/>
            <a:ext cx="4045051" cy="4729843"/>
          </a:xfrm>
          <a:prstGeom prst="rect">
            <a:avLst/>
          </a:prstGeom>
        </p:spPr>
      </p:pic>
      <p:pic>
        <p:nvPicPr>
          <p:cNvPr id="10" name="Picture 9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BD63BB3C-EF56-8AA9-AEDE-C19E68F5F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48" y="1797873"/>
            <a:ext cx="3691949" cy="130337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8686636-0368-26C9-32EE-A7AE8AF90637}"/>
              </a:ext>
            </a:extLst>
          </p:cNvPr>
          <p:cNvSpPr txBox="1">
            <a:spLocks/>
          </p:cNvSpPr>
          <p:nvPr/>
        </p:nvSpPr>
        <p:spPr>
          <a:xfrm>
            <a:off x="279971" y="1077999"/>
            <a:ext cx="4629300" cy="605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 ExtraBold"/>
              <a:buNone/>
              <a:defRPr sz="45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000" dirty="0"/>
              <a:t>Sample:</a:t>
            </a:r>
          </a:p>
        </p:txBody>
      </p:sp>
    </p:spTree>
    <p:extLst>
      <p:ext uri="{BB962C8B-B14F-4D97-AF65-F5344CB8AC3E}">
        <p14:creationId xmlns:p14="http://schemas.microsoft.com/office/powerpoint/2010/main" val="2662665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900579" y="2690315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BB70"/>
                </a:solidFill>
              </a:rPr>
              <a:t>01</a:t>
            </a:r>
          </a:p>
        </p:txBody>
      </p:sp>
      <p:cxnSp>
        <p:nvCxnSpPr>
          <p:cNvPr id="209" name="Google Shape;209;p43"/>
          <p:cNvCxnSpPr/>
          <p:nvPr/>
        </p:nvCxnSpPr>
        <p:spPr>
          <a:xfrm>
            <a:off x="3508008" y="2726746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280AA516-B051-EFB5-D46C-9369D392D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664" y="2304447"/>
            <a:ext cx="4295177" cy="1208828"/>
          </a:xfrm>
        </p:spPr>
        <p:txBody>
          <a:bodyPr/>
          <a:lstStyle/>
          <a:p>
            <a:r>
              <a:rPr lang="en-US" dirty="0"/>
              <a:t>Utility Functions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8BA12-7122-EA48-4B59-40FEAC22C962}"/>
              </a:ext>
            </a:extLst>
          </p:cNvPr>
          <p:cNvSpPr txBox="1">
            <a:spLocks/>
          </p:cNvSpPr>
          <p:nvPr/>
        </p:nvSpPr>
        <p:spPr>
          <a:xfrm>
            <a:off x="113669" y="141849"/>
            <a:ext cx="4629300" cy="605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 ExtraBold"/>
              <a:buNone/>
              <a:defRPr sz="45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800" dirty="0"/>
              <a:t>Inferring Latch</a:t>
            </a:r>
          </a:p>
          <a:p>
            <a:pPr algn="l"/>
            <a:r>
              <a:rPr lang="en-US" sz="2800" dirty="0"/>
              <a:t>Detection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E5877F6-17C8-CF8A-3E41-6267AC790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867" y="206828"/>
            <a:ext cx="4045051" cy="4729843"/>
          </a:xfrm>
          <a:prstGeom prst="rect">
            <a:avLst/>
          </a:prstGeom>
        </p:spPr>
      </p:pic>
      <p:pic>
        <p:nvPicPr>
          <p:cNvPr id="8" name="Picture 7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33795178-2564-C385-E989-16C875A1C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78" y="1673513"/>
            <a:ext cx="3403191" cy="125179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67F3B85-27CF-6CE5-1C71-4E34074FB5C2}"/>
              </a:ext>
            </a:extLst>
          </p:cNvPr>
          <p:cNvSpPr txBox="1">
            <a:spLocks/>
          </p:cNvSpPr>
          <p:nvPr/>
        </p:nvSpPr>
        <p:spPr>
          <a:xfrm>
            <a:off x="279971" y="1077999"/>
            <a:ext cx="4629300" cy="605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 ExtraBold"/>
              <a:buNone/>
              <a:defRPr sz="45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000" dirty="0"/>
              <a:t>Sample:</a:t>
            </a:r>
          </a:p>
        </p:txBody>
      </p:sp>
    </p:spTree>
    <p:extLst>
      <p:ext uri="{BB962C8B-B14F-4D97-AF65-F5344CB8AC3E}">
        <p14:creationId xmlns:p14="http://schemas.microsoft.com/office/powerpoint/2010/main" val="6624164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8BA12-7122-EA48-4B59-40FEAC22C962}"/>
              </a:ext>
            </a:extLst>
          </p:cNvPr>
          <p:cNvSpPr txBox="1">
            <a:spLocks/>
          </p:cNvSpPr>
          <p:nvPr/>
        </p:nvSpPr>
        <p:spPr>
          <a:xfrm>
            <a:off x="113669" y="141849"/>
            <a:ext cx="4629300" cy="605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 ExtraBold"/>
              <a:buNone/>
              <a:defRPr sz="45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800" dirty="0"/>
              <a:t>Inferring Latch</a:t>
            </a:r>
          </a:p>
          <a:p>
            <a:pPr algn="l"/>
            <a:r>
              <a:rPr lang="en-US" sz="2800" dirty="0"/>
              <a:t>Detection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E5877F6-17C8-CF8A-3E41-6267AC790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867" y="206828"/>
            <a:ext cx="4045051" cy="4729843"/>
          </a:xfrm>
          <a:prstGeom prst="rect">
            <a:avLst/>
          </a:prstGeom>
        </p:spPr>
      </p:pic>
      <p:pic>
        <p:nvPicPr>
          <p:cNvPr id="6" name="Picture 5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ACB7DD63-9702-4648-279A-A60082C6A2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664"/>
          <a:stretch/>
        </p:blipFill>
        <p:spPr>
          <a:xfrm>
            <a:off x="386878" y="1767980"/>
            <a:ext cx="3346799" cy="115980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8727896-FB89-3EE9-689A-46E82E1CEF39}"/>
              </a:ext>
            </a:extLst>
          </p:cNvPr>
          <p:cNvSpPr txBox="1">
            <a:spLocks/>
          </p:cNvSpPr>
          <p:nvPr/>
        </p:nvSpPr>
        <p:spPr>
          <a:xfrm>
            <a:off x="279971" y="1077999"/>
            <a:ext cx="4629300" cy="605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 ExtraBold"/>
              <a:buNone/>
              <a:defRPr sz="45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000" dirty="0"/>
              <a:t>Sample:</a:t>
            </a:r>
          </a:p>
        </p:txBody>
      </p:sp>
    </p:spTree>
    <p:extLst>
      <p:ext uri="{BB962C8B-B14F-4D97-AF65-F5344CB8AC3E}">
        <p14:creationId xmlns:p14="http://schemas.microsoft.com/office/powerpoint/2010/main" val="2139944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EE151-4214-FDA0-BDEA-15D15EDD3A29}"/>
              </a:ext>
            </a:extLst>
          </p:cNvPr>
          <p:cNvSpPr txBox="1">
            <a:spLocks/>
          </p:cNvSpPr>
          <p:nvPr/>
        </p:nvSpPr>
        <p:spPr>
          <a:xfrm>
            <a:off x="113669" y="141849"/>
            <a:ext cx="4629300" cy="605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 ExtraBold"/>
              <a:buNone/>
              <a:defRPr sz="45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800" dirty="0"/>
              <a:t>Unreachable block</a:t>
            </a:r>
          </a:p>
          <a:p>
            <a:pPr algn="l"/>
            <a:r>
              <a:rPr lang="en-US" sz="2800" dirty="0"/>
              <a:t>Detection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54AB3DB-F644-039B-07DE-89373188F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570" y="362857"/>
            <a:ext cx="4607207" cy="45734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46EBC85-6446-7946-C930-670A73BEC45A}"/>
              </a:ext>
            </a:extLst>
          </p:cNvPr>
          <p:cNvSpPr txBox="1">
            <a:spLocks/>
          </p:cNvSpPr>
          <p:nvPr/>
        </p:nvSpPr>
        <p:spPr>
          <a:xfrm>
            <a:off x="113669" y="1949132"/>
            <a:ext cx="4629300" cy="605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 ExtraBold"/>
              <a:buNone/>
              <a:defRPr sz="45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800" dirty="0"/>
              <a:t>Multi driven </a:t>
            </a:r>
          </a:p>
          <a:p>
            <a:pPr algn="l"/>
            <a:r>
              <a:rPr lang="en-US" sz="2800" dirty="0"/>
              <a:t>Variables</a:t>
            </a:r>
          </a:p>
          <a:p>
            <a:pPr algn="l"/>
            <a:r>
              <a:rPr lang="en-US" sz="2800" dirty="0"/>
              <a:t>Detection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E53F188-602F-8911-58C1-98D01388CE54}"/>
              </a:ext>
            </a:extLst>
          </p:cNvPr>
          <p:cNvSpPr txBox="1">
            <a:spLocks/>
          </p:cNvSpPr>
          <p:nvPr/>
        </p:nvSpPr>
        <p:spPr>
          <a:xfrm>
            <a:off x="803098" y="1321770"/>
            <a:ext cx="4629300" cy="605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 ExtraBold"/>
              <a:buNone/>
              <a:defRPr sz="45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8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0676599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54AB3DB-F644-039B-07DE-89373188F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124" y="362857"/>
            <a:ext cx="4607207" cy="4573480"/>
          </a:xfrm>
          <a:prstGeom prst="rect">
            <a:avLst/>
          </a:pr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D31ADA2-0529-0668-B7F9-BDACCB316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69" y="1337685"/>
            <a:ext cx="3835673" cy="19067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3741CB-5CEF-A42B-8D5A-BD64B3268830}"/>
              </a:ext>
            </a:extLst>
          </p:cNvPr>
          <p:cNvSpPr txBox="1">
            <a:spLocks/>
          </p:cNvSpPr>
          <p:nvPr/>
        </p:nvSpPr>
        <p:spPr>
          <a:xfrm>
            <a:off x="279971" y="691424"/>
            <a:ext cx="4629300" cy="605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 ExtraBold"/>
              <a:buNone/>
              <a:defRPr sz="45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000" dirty="0"/>
              <a:t>Sample:</a:t>
            </a:r>
          </a:p>
        </p:txBody>
      </p:sp>
    </p:spTree>
    <p:extLst>
      <p:ext uri="{BB962C8B-B14F-4D97-AF65-F5344CB8AC3E}">
        <p14:creationId xmlns:p14="http://schemas.microsoft.com/office/powerpoint/2010/main" val="28150808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54AB3DB-F644-039B-07DE-89373188F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124" y="362857"/>
            <a:ext cx="4607207" cy="4573480"/>
          </a:xfrm>
          <a:prstGeom prst="rect">
            <a:avLst/>
          </a:prstGeom>
        </p:spPr>
      </p:pic>
      <p:pic>
        <p:nvPicPr>
          <p:cNvPr id="9" name="Picture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2C3CBE9-E16F-5B23-4BE3-20A04C32E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22" y="1455674"/>
            <a:ext cx="3319203" cy="19067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54C308-DCF4-0F28-2DD8-5BE64C4442D4}"/>
              </a:ext>
            </a:extLst>
          </p:cNvPr>
          <p:cNvSpPr txBox="1">
            <a:spLocks/>
          </p:cNvSpPr>
          <p:nvPr/>
        </p:nvSpPr>
        <p:spPr>
          <a:xfrm>
            <a:off x="279971" y="765766"/>
            <a:ext cx="4629300" cy="605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 ExtraBold"/>
              <a:buNone/>
              <a:defRPr sz="45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000" dirty="0"/>
              <a:t>Sample:</a:t>
            </a:r>
          </a:p>
        </p:txBody>
      </p:sp>
    </p:spTree>
    <p:extLst>
      <p:ext uri="{BB962C8B-B14F-4D97-AF65-F5344CB8AC3E}">
        <p14:creationId xmlns:p14="http://schemas.microsoft.com/office/powerpoint/2010/main" val="3113879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F181884-F615-1246-C8EA-240D2AF2C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763" y="322430"/>
            <a:ext cx="4656670" cy="467922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4D9DA1F-35BD-98B6-9219-3627A878D973}"/>
              </a:ext>
            </a:extLst>
          </p:cNvPr>
          <p:cNvSpPr txBox="1">
            <a:spLocks/>
          </p:cNvSpPr>
          <p:nvPr/>
        </p:nvSpPr>
        <p:spPr>
          <a:xfrm>
            <a:off x="113669" y="141849"/>
            <a:ext cx="4629300" cy="605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 ExtraBold"/>
              <a:buNone/>
              <a:defRPr sz="45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800" dirty="0"/>
              <a:t>Arithmetic Overflow</a:t>
            </a:r>
          </a:p>
          <a:p>
            <a:pPr algn="l"/>
            <a:r>
              <a:rPr lang="en-US" sz="2800" dirty="0"/>
              <a:t>Detection</a:t>
            </a:r>
          </a:p>
        </p:txBody>
      </p:sp>
      <p:pic>
        <p:nvPicPr>
          <p:cNvPr id="11" name="Picture 10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A0167B80-0B04-5840-637B-78628645F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92" y="1768249"/>
            <a:ext cx="3630015" cy="16133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B2D7A6-8D0A-C2A5-CF1E-71310BB8FBF5}"/>
              </a:ext>
            </a:extLst>
          </p:cNvPr>
          <p:cNvSpPr txBox="1">
            <a:spLocks/>
          </p:cNvSpPr>
          <p:nvPr/>
        </p:nvSpPr>
        <p:spPr>
          <a:xfrm>
            <a:off x="279971" y="1077999"/>
            <a:ext cx="4629300" cy="605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 ExtraBold"/>
              <a:buNone/>
              <a:defRPr sz="45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000" dirty="0"/>
              <a:t>Sample:</a:t>
            </a:r>
          </a:p>
        </p:txBody>
      </p:sp>
    </p:spTree>
    <p:extLst>
      <p:ext uri="{BB962C8B-B14F-4D97-AF65-F5344CB8AC3E}">
        <p14:creationId xmlns:p14="http://schemas.microsoft.com/office/powerpoint/2010/main" val="40213879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F181884-F615-1246-C8EA-240D2AF2C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763" y="322430"/>
            <a:ext cx="4656670" cy="467922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4D9DA1F-35BD-98B6-9219-3627A878D973}"/>
              </a:ext>
            </a:extLst>
          </p:cNvPr>
          <p:cNvSpPr txBox="1">
            <a:spLocks/>
          </p:cNvSpPr>
          <p:nvPr/>
        </p:nvSpPr>
        <p:spPr>
          <a:xfrm>
            <a:off x="113669" y="141849"/>
            <a:ext cx="4629300" cy="605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 ExtraBold"/>
              <a:buNone/>
              <a:defRPr sz="45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800" dirty="0"/>
              <a:t>Arithmetic Overflow</a:t>
            </a:r>
          </a:p>
          <a:p>
            <a:pPr algn="l"/>
            <a:r>
              <a:rPr lang="en-US" sz="2800" dirty="0"/>
              <a:t>Detection</a:t>
            </a:r>
          </a:p>
        </p:txBody>
      </p:sp>
      <p:pic>
        <p:nvPicPr>
          <p:cNvPr id="9" name="Picture 8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7AE5A25C-2F04-8771-0B14-D17A1EC30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33" y="1791436"/>
            <a:ext cx="3768534" cy="18088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7B1031-1572-5F72-607A-D212C3410986}"/>
              </a:ext>
            </a:extLst>
          </p:cNvPr>
          <p:cNvSpPr txBox="1">
            <a:spLocks/>
          </p:cNvSpPr>
          <p:nvPr/>
        </p:nvSpPr>
        <p:spPr>
          <a:xfrm>
            <a:off x="279971" y="1077999"/>
            <a:ext cx="4629300" cy="605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 ExtraBold"/>
              <a:buNone/>
              <a:defRPr sz="45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000" dirty="0"/>
              <a:t>Sample:</a:t>
            </a:r>
          </a:p>
        </p:txBody>
      </p:sp>
    </p:spTree>
    <p:extLst>
      <p:ext uri="{BB962C8B-B14F-4D97-AF65-F5344CB8AC3E}">
        <p14:creationId xmlns:p14="http://schemas.microsoft.com/office/powerpoint/2010/main" val="5405835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24801-23A7-6184-3D42-A58C9FF80DBB}"/>
              </a:ext>
            </a:extLst>
          </p:cNvPr>
          <p:cNvSpPr txBox="1">
            <a:spLocks/>
          </p:cNvSpPr>
          <p:nvPr/>
        </p:nvSpPr>
        <p:spPr>
          <a:xfrm>
            <a:off x="113669" y="141849"/>
            <a:ext cx="7543502" cy="605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 ExtraBold"/>
              <a:buNone/>
              <a:defRPr sz="45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800" dirty="0"/>
              <a:t>Non-Parallel Case</a:t>
            </a:r>
          </a:p>
          <a:p>
            <a:pPr algn="l"/>
            <a:r>
              <a:rPr lang="en-US" sz="2800" dirty="0"/>
              <a:t>Detection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A393AAC-1C14-1ED3-CE10-C5D08C190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931" y="222569"/>
            <a:ext cx="3708400" cy="4920931"/>
          </a:xfrm>
          <a:prstGeom prst="rect">
            <a:avLst/>
          </a:prstGeom>
        </p:spPr>
      </p:pic>
      <p:pic>
        <p:nvPicPr>
          <p:cNvPr id="8" name="Pictur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38786A6-279A-8D18-6D10-0C92B0242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565" y="1789482"/>
            <a:ext cx="3452111" cy="191918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5E678BE-A13B-336C-5EA7-FD7FBB4DD86E}"/>
              </a:ext>
            </a:extLst>
          </p:cNvPr>
          <p:cNvSpPr txBox="1">
            <a:spLocks/>
          </p:cNvSpPr>
          <p:nvPr/>
        </p:nvSpPr>
        <p:spPr>
          <a:xfrm>
            <a:off x="279971" y="1077999"/>
            <a:ext cx="4629300" cy="605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 ExtraBold"/>
              <a:buNone/>
              <a:defRPr sz="45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000" dirty="0"/>
              <a:t>Sample:</a:t>
            </a:r>
          </a:p>
        </p:txBody>
      </p:sp>
    </p:spTree>
    <p:extLst>
      <p:ext uri="{BB962C8B-B14F-4D97-AF65-F5344CB8AC3E}">
        <p14:creationId xmlns:p14="http://schemas.microsoft.com/office/powerpoint/2010/main" val="20179562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24801-23A7-6184-3D42-A58C9FF80DBB}"/>
              </a:ext>
            </a:extLst>
          </p:cNvPr>
          <p:cNvSpPr txBox="1">
            <a:spLocks/>
          </p:cNvSpPr>
          <p:nvPr/>
        </p:nvSpPr>
        <p:spPr>
          <a:xfrm>
            <a:off x="113669" y="141849"/>
            <a:ext cx="7543502" cy="605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 ExtraBold"/>
              <a:buNone/>
              <a:defRPr sz="45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800" dirty="0"/>
              <a:t>Non-Parallel Case</a:t>
            </a:r>
          </a:p>
          <a:p>
            <a:pPr algn="l"/>
            <a:r>
              <a:rPr lang="en-US" sz="2800" dirty="0"/>
              <a:t>Detection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A393AAC-1C14-1ED3-CE10-C5D08C190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931" y="222569"/>
            <a:ext cx="3708400" cy="4920931"/>
          </a:xfrm>
          <a:prstGeom prst="rect">
            <a:avLst/>
          </a:prstGeom>
        </p:spPr>
      </p:pic>
      <p:pic>
        <p:nvPicPr>
          <p:cNvPr id="6" name="Picture 5" descr="A computer screen with text and numbers&#10;&#10;Description automatically generated">
            <a:extLst>
              <a:ext uri="{FF2B5EF4-FFF2-40B4-BE49-F238E27FC236}">
                <a16:creationId xmlns:a16="http://schemas.microsoft.com/office/drawing/2014/main" id="{060F4210-9E7D-C59E-1001-30F9025D3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499" y="1773054"/>
            <a:ext cx="3371773" cy="181995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1E7E98E-BDFC-3229-126B-8A10EE9B8C7D}"/>
              </a:ext>
            </a:extLst>
          </p:cNvPr>
          <p:cNvSpPr txBox="1">
            <a:spLocks/>
          </p:cNvSpPr>
          <p:nvPr/>
        </p:nvSpPr>
        <p:spPr>
          <a:xfrm>
            <a:off x="279971" y="1077999"/>
            <a:ext cx="4629300" cy="605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 ExtraBold"/>
              <a:buNone/>
              <a:defRPr sz="45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000" dirty="0"/>
              <a:t>Sample:</a:t>
            </a:r>
          </a:p>
        </p:txBody>
      </p:sp>
    </p:spTree>
    <p:extLst>
      <p:ext uri="{BB962C8B-B14F-4D97-AF65-F5344CB8AC3E}">
        <p14:creationId xmlns:p14="http://schemas.microsoft.com/office/powerpoint/2010/main" val="2783720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24801-23A7-6184-3D42-A58C9FF80DBB}"/>
              </a:ext>
            </a:extLst>
          </p:cNvPr>
          <p:cNvSpPr txBox="1">
            <a:spLocks/>
          </p:cNvSpPr>
          <p:nvPr/>
        </p:nvSpPr>
        <p:spPr>
          <a:xfrm>
            <a:off x="113669" y="141849"/>
            <a:ext cx="4629300" cy="605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 ExtraBold"/>
              <a:buNone/>
              <a:defRPr sz="45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800" dirty="0"/>
              <a:t>Non-Parallel Case</a:t>
            </a:r>
          </a:p>
          <a:p>
            <a:pPr algn="l"/>
            <a:r>
              <a:rPr lang="en-US" sz="2800" dirty="0"/>
              <a:t>Detection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A393AAC-1C14-1ED3-CE10-C5D08C190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931" y="222569"/>
            <a:ext cx="3708400" cy="4920931"/>
          </a:xfrm>
          <a:prstGeom prst="rect">
            <a:avLst/>
          </a:prstGeom>
        </p:spPr>
      </p:pic>
      <p:pic>
        <p:nvPicPr>
          <p:cNvPr id="10" name="Picture 9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254F7FD0-55F7-4D56-1D88-C0F8FFABF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57" y="1586902"/>
            <a:ext cx="4045129" cy="276853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B343F74-F9A7-3DA4-5D21-CB7B9A1E07A4}"/>
              </a:ext>
            </a:extLst>
          </p:cNvPr>
          <p:cNvSpPr txBox="1">
            <a:spLocks/>
          </p:cNvSpPr>
          <p:nvPr/>
        </p:nvSpPr>
        <p:spPr>
          <a:xfrm>
            <a:off x="279971" y="1077999"/>
            <a:ext cx="4629300" cy="605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 ExtraBold"/>
              <a:buNone/>
              <a:defRPr sz="45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000" dirty="0"/>
              <a:t>Sample:</a:t>
            </a:r>
          </a:p>
        </p:txBody>
      </p:sp>
    </p:spTree>
    <p:extLst>
      <p:ext uri="{BB962C8B-B14F-4D97-AF65-F5344CB8AC3E}">
        <p14:creationId xmlns:p14="http://schemas.microsoft.com/office/powerpoint/2010/main" val="2184605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F9742BEC-C5D3-2057-EEDE-1EA9AEC03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87" y="739739"/>
            <a:ext cx="4324080" cy="40493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E60EB40-CE61-9E87-0E8F-83423D61C467}"/>
              </a:ext>
            </a:extLst>
          </p:cNvPr>
          <p:cNvSpPr txBox="1"/>
          <p:nvPr/>
        </p:nvSpPr>
        <p:spPr>
          <a:xfrm>
            <a:off x="216720" y="298593"/>
            <a:ext cx="2961846" cy="3830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Function to read the DUT</a:t>
            </a:r>
            <a:endParaRPr lang="en-US" dirty="0"/>
          </a:p>
        </p:txBody>
      </p:sp>
      <p:pic>
        <p:nvPicPr>
          <p:cNvPr id="18" name="Picture 17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FFCA2014-432B-51CA-1998-AF20099DD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544549"/>
            <a:ext cx="4289461" cy="267727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B29D8B4-D520-BA1E-5C73-9151F2CD2EB0}"/>
              </a:ext>
            </a:extLst>
          </p:cNvPr>
          <p:cNvSpPr txBox="1"/>
          <p:nvPr/>
        </p:nvSpPr>
        <p:spPr>
          <a:xfrm>
            <a:off x="5141894" y="895778"/>
            <a:ext cx="296184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solidFill>
                  <a:schemeClr val="bg1"/>
                </a:solidFill>
              </a:rPr>
              <a:t>Function to count number of modules in the DUT</a:t>
            </a:r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CCE5F-F90A-E3BC-7DD1-BE56B5B39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3600" y="2404836"/>
            <a:ext cx="5018400" cy="598800"/>
          </a:xfrm>
        </p:spPr>
        <p:txBody>
          <a:bodyPr/>
          <a:lstStyle/>
          <a:p>
            <a:r>
              <a:rPr lang="en-US" sz="4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02099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>
          <a:extLst>
            <a:ext uri="{FF2B5EF4-FFF2-40B4-BE49-F238E27FC236}">
              <a16:creationId xmlns:a16="http://schemas.microsoft.com/office/drawing/2014/main" id="{C2CDE40E-0DE6-1E12-90C2-312157032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CEABE536-380E-B2A9-16C0-D9B8FA3AA7FB}"/>
              </a:ext>
            </a:extLst>
          </p:cNvPr>
          <p:cNvSpPr txBox="1"/>
          <p:nvPr/>
        </p:nvSpPr>
        <p:spPr>
          <a:xfrm>
            <a:off x="203877" y="189430"/>
            <a:ext cx="384799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solidFill>
                  <a:schemeClr val="bg1"/>
                </a:solidFill>
              </a:rPr>
              <a:t>Function that extracts modules from the DUT and place them in nested lists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1" descr="A computer screen shot of a black screen with white text&#10;&#10;Description automatically generated">
            <a:extLst>
              <a:ext uri="{FF2B5EF4-FFF2-40B4-BE49-F238E27FC236}">
                <a16:creationId xmlns:a16="http://schemas.microsoft.com/office/drawing/2014/main" id="{99BD30E7-9317-2B80-9510-0A7718D58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5" y="1064463"/>
            <a:ext cx="4572000" cy="1730306"/>
          </a:xfrm>
          <a:prstGeom prst="rect">
            <a:avLst/>
          </a:prstGeom>
        </p:spPr>
      </p:pic>
      <p:pic>
        <p:nvPicPr>
          <p:cNvPr id="3" name="Picture 2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58EDB9DE-D693-E412-79FC-16FD4F21B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224" y="2574904"/>
            <a:ext cx="3859231" cy="20677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97E108-005A-081B-CF7E-FD8E094A902D}"/>
              </a:ext>
            </a:extLst>
          </p:cNvPr>
          <p:cNvSpPr txBox="1"/>
          <p:nvPr/>
        </p:nvSpPr>
        <p:spPr>
          <a:xfrm>
            <a:off x="4852933" y="1659918"/>
            <a:ext cx="384799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solidFill>
                  <a:schemeClr val="bg1"/>
                </a:solidFill>
              </a:rPr>
              <a:t>Function that deletes empty strings from nested lists that contains the modules</a:t>
            </a:r>
          </a:p>
        </p:txBody>
      </p:sp>
    </p:spTree>
    <p:extLst>
      <p:ext uri="{BB962C8B-B14F-4D97-AF65-F5344CB8AC3E}">
        <p14:creationId xmlns:p14="http://schemas.microsoft.com/office/powerpoint/2010/main" val="2383491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>
          <a:extLst>
            <a:ext uri="{FF2B5EF4-FFF2-40B4-BE49-F238E27FC236}">
              <a16:creationId xmlns:a16="http://schemas.microsoft.com/office/drawing/2014/main" id="{C2CDE40E-0DE6-1E12-90C2-312157032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CEABE536-380E-B2A9-16C0-D9B8FA3AA7FB}"/>
              </a:ext>
            </a:extLst>
          </p:cNvPr>
          <p:cNvSpPr txBox="1"/>
          <p:nvPr/>
        </p:nvSpPr>
        <p:spPr>
          <a:xfrm>
            <a:off x="203877" y="189430"/>
            <a:ext cx="38479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Function that handles line number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ECC753B2-7CAA-3072-503D-68FB04C14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98" y="1277744"/>
            <a:ext cx="8233004" cy="258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03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8368A24-075C-31FC-0DFB-E32256639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970" y="938800"/>
            <a:ext cx="4012594" cy="41070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797E4C-9392-5A8F-CC4B-2931D3D80A14}"/>
              </a:ext>
            </a:extLst>
          </p:cNvPr>
          <p:cNvSpPr txBox="1"/>
          <p:nvPr/>
        </p:nvSpPr>
        <p:spPr>
          <a:xfrm>
            <a:off x="4035176" y="-26326"/>
            <a:ext cx="510625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solidFill>
                  <a:schemeClr val="bg1"/>
                </a:solidFill>
              </a:rPr>
              <a:t>Function that remove comments from Nested Lists containing modules Considering Synopsys Exceptions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>
          <a:extLst>
            <a:ext uri="{FF2B5EF4-FFF2-40B4-BE49-F238E27FC236}">
              <a16:creationId xmlns:a16="http://schemas.microsoft.com/office/drawing/2014/main" id="{9D261C1F-1CE6-0E72-A89C-0A8B1B49A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3">
            <a:extLst>
              <a:ext uri="{FF2B5EF4-FFF2-40B4-BE49-F238E27FC236}">
                <a16:creationId xmlns:a16="http://schemas.microsoft.com/office/drawing/2014/main" id="{88E344F3-E485-FFAE-DEDC-5EE39FF6A21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00579" y="2690315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BB70"/>
                </a:solidFill>
              </a:rPr>
              <a:t>02</a:t>
            </a:r>
            <a:endParaRPr>
              <a:solidFill>
                <a:srgbClr val="FFBB70"/>
              </a:solidFill>
            </a:endParaRPr>
          </a:p>
        </p:txBody>
      </p:sp>
      <p:cxnSp>
        <p:nvCxnSpPr>
          <p:cNvPr id="209" name="Google Shape;209;p43">
            <a:extLst>
              <a:ext uri="{FF2B5EF4-FFF2-40B4-BE49-F238E27FC236}">
                <a16:creationId xmlns:a16="http://schemas.microsoft.com/office/drawing/2014/main" id="{D183C52F-4026-81BE-1E89-0E9B3FDFBC4E}"/>
              </a:ext>
            </a:extLst>
          </p:cNvPr>
          <p:cNvCxnSpPr/>
          <p:nvPr/>
        </p:nvCxnSpPr>
        <p:spPr>
          <a:xfrm>
            <a:off x="3508008" y="2726746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040A56BF-A070-CE79-C305-96FF42054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664" y="2432874"/>
            <a:ext cx="5380384" cy="1446417"/>
          </a:xfrm>
        </p:spPr>
        <p:txBody>
          <a:bodyPr/>
          <a:lstStyle/>
          <a:p>
            <a:r>
              <a:rPr lang="en-US" dirty="0"/>
              <a:t>Violations Checking Functions</a:t>
            </a:r>
          </a:p>
        </p:txBody>
      </p:sp>
    </p:spTree>
    <p:extLst>
      <p:ext uri="{BB962C8B-B14F-4D97-AF65-F5344CB8AC3E}">
        <p14:creationId xmlns:p14="http://schemas.microsoft.com/office/powerpoint/2010/main" val="196165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DA9DBFE3C4D64594C9D1465A4E8D2F" ma:contentTypeVersion="8" ma:contentTypeDescription="Create a new document." ma:contentTypeScope="" ma:versionID="e421e2023f8fa833da14a9d5185d0602">
  <xsd:schema xmlns:xsd="http://www.w3.org/2001/XMLSchema" xmlns:xs="http://www.w3.org/2001/XMLSchema" xmlns:p="http://schemas.microsoft.com/office/2006/metadata/properties" xmlns:ns3="8ed189ea-6d85-4e2a-bb01-b61ca62b6940" xmlns:ns4="618b369f-18d7-4961-828a-a96ec425440e" targetNamespace="http://schemas.microsoft.com/office/2006/metadata/properties" ma:root="true" ma:fieldsID="e4770db2d3d3f1f5d9231c4d422de035" ns3:_="" ns4:_="">
    <xsd:import namespace="8ed189ea-6d85-4e2a-bb01-b61ca62b6940"/>
    <xsd:import namespace="618b369f-18d7-4961-828a-a96ec425440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_activity" minOccurs="0"/>
                <xsd:element ref="ns4:MediaServiceSearchProperties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d189ea-6d85-4e2a-bb01-b61ca62b694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8b369f-18d7-4961-828a-a96ec42544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18b369f-18d7-4961-828a-a96ec425440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C346DF0-65A2-42D5-8BF2-1EB62B86D134}">
  <ds:schemaRefs>
    <ds:schemaRef ds:uri="618b369f-18d7-4961-828a-a96ec425440e"/>
    <ds:schemaRef ds:uri="8ed189ea-6d85-4e2a-bb01-b61ca62b694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D298126-1DA6-4399-BBA4-618004E38001}">
  <ds:schemaRefs>
    <ds:schemaRef ds:uri="http://purl.org/dc/terms/"/>
    <ds:schemaRef ds:uri="618b369f-18d7-4961-828a-a96ec425440e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8ed189ea-6d85-4e2a-bb01-b61ca62b6940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550A51B-CD77-4C90-9CC0-8AC049A009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1366</TotalTime>
  <Words>257</Words>
  <Application>Microsoft Office PowerPoint</Application>
  <PresentationFormat>On-screen Show (16:9)</PresentationFormat>
  <Paragraphs>92</Paragraphs>
  <Slides>50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Montserrat</vt:lpstr>
      <vt:lpstr>Montserrat ExtraLight</vt:lpstr>
      <vt:lpstr>Arial</vt:lpstr>
      <vt:lpstr>Montserrat ExtraBold</vt:lpstr>
      <vt:lpstr>Futuristic Background by Slidesgo</vt:lpstr>
      <vt:lpstr>CSE312 Electronic Design Automation</vt:lpstr>
      <vt:lpstr>PowerPoint Presentation</vt:lpstr>
      <vt:lpstr>01</vt:lpstr>
      <vt:lpstr>01</vt:lpstr>
      <vt:lpstr>PowerPoint Presentation</vt:lpstr>
      <vt:lpstr>PowerPoint Presentation</vt:lpstr>
      <vt:lpstr>PowerPoint Presentation</vt:lpstr>
      <vt:lpstr>PowerPoint Presentation</vt:lpstr>
      <vt:lpstr>02</vt:lpstr>
      <vt:lpstr>Uninitialized register </vt:lpstr>
      <vt:lpstr>PowerPoint Presentation</vt:lpstr>
      <vt:lpstr>Multiple Drivers </vt:lpstr>
      <vt:lpstr>Multiple Drivers </vt:lpstr>
      <vt:lpstr>Non-Full/Parallel Case</vt:lpstr>
      <vt:lpstr>PowerPoint Presentation</vt:lpstr>
      <vt:lpstr>2- Non-Parallel Case checker</vt:lpstr>
      <vt:lpstr>PowerPoint Presentation</vt:lpstr>
      <vt:lpstr>PowerPoint Presentation</vt:lpstr>
      <vt:lpstr>3- Arithmetic Overflow</vt:lpstr>
      <vt:lpstr>3- Arithmetic Overflow</vt:lpstr>
      <vt:lpstr>3- Arithmetic Overflow</vt:lpstr>
      <vt:lpstr>4- Inferring latch </vt:lpstr>
      <vt:lpstr>4- Inferring latch </vt:lpstr>
      <vt:lpstr>4- Inferring latch </vt:lpstr>
      <vt:lpstr>4- Inferring latch </vt:lpstr>
      <vt:lpstr>4- Inferring latch </vt:lpstr>
      <vt:lpstr>4- Unreachable Block </vt:lpstr>
      <vt:lpstr>4- Unreachable Block </vt:lpstr>
      <vt:lpstr>4- Unreachable Block </vt:lpstr>
      <vt:lpstr>4- Unreachable Block </vt:lpstr>
      <vt:lpstr>4- Unreachable Block </vt:lpstr>
      <vt:lpstr>03</vt:lpstr>
      <vt:lpstr>Snippets Of Our DUT: (Full code on lms)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FUTURISTIC</dc:title>
  <cp:lastModifiedBy>Ahmed Nezar Ahmed Hussien Othman 21P0025</cp:lastModifiedBy>
  <cp:revision>6</cp:revision>
  <dcterms:modified xsi:type="dcterms:W3CDTF">2023-12-30T18:28:02Z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0x0101008ADA9DBFE3C4D64594C9D1465A4E8D2F</vt:lpwstr>
  </property>
</Properties>
</file>